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5"/>
  </p:notesMasterIdLst>
  <p:sldIdLst>
    <p:sldId id="256" r:id="rId3"/>
    <p:sldId id="258" r:id="rId4"/>
    <p:sldId id="261" r:id="rId5"/>
    <p:sldId id="259" r:id="rId6"/>
    <p:sldId id="262" r:id="rId7"/>
    <p:sldId id="270" r:id="rId8"/>
    <p:sldId id="301" r:id="rId9"/>
    <p:sldId id="264" r:id="rId10"/>
    <p:sldId id="302" r:id="rId11"/>
    <p:sldId id="268" r:id="rId12"/>
    <p:sldId id="303" r:id="rId13"/>
    <p:sldId id="273" r:id="rId14"/>
    <p:sldId id="281" r:id="rId15"/>
    <p:sldId id="269" r:id="rId16"/>
    <p:sldId id="271" r:id="rId17"/>
    <p:sldId id="272"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Lst>
  <p:sldSz cx="9144000" cy="5143500" type="screen16x9"/>
  <p:notesSz cx="6858000" cy="9144000"/>
  <p:embeddedFontLst>
    <p:embeddedFont>
      <p:font typeface="Amatic SC" panose="00000500000000000000" pitchFamily="2" charset="-79"/>
      <p:regular r:id="rId46"/>
      <p:bold r:id="rId47"/>
    </p:embeddedFont>
    <p:embeddedFont>
      <p:font typeface="Cambria Math" panose="02040503050406030204" pitchFamily="18" charset="0"/>
      <p:regular r:id="rId48"/>
    </p:embeddedFont>
    <p:embeddedFont>
      <p:font typeface="Dosis SemiBold" pitchFamily="2" charset="0"/>
      <p:regular r:id="rId49"/>
      <p:bold r:id="rId50"/>
    </p:embeddedFont>
    <p:embeddedFont>
      <p:font typeface="Fira Sans Extra Condensed Medium" panose="020B0604020202020204" charset="0"/>
      <p:regular r:id="rId51"/>
      <p:bold r:id="rId52"/>
      <p:italic r:id="rId53"/>
      <p:boldItalic r:id="rId54"/>
    </p:embeddedFont>
    <p:embeddedFont>
      <p:font typeface="Hind Vadodara" panose="02000000000000000000" pitchFamily="2" charset="0"/>
      <p:regular r:id="rId55"/>
      <p:bold r:id="rId56"/>
    </p:embeddedFont>
    <p:embeddedFont>
      <p:font typeface="Hind Vadodara Light" panose="02000000000000000000" pitchFamily="2" charset="0"/>
      <p:regular r:id="rId57"/>
      <p:bold r:id="rId58"/>
    </p:embeddedFont>
    <p:embeddedFont>
      <p:font typeface="Hind Vadodara Medium" panose="02000000000000000000" pitchFamily="2" charset="0"/>
      <p:regular r:id="rId59"/>
      <p:bold r:id="rId60"/>
    </p:embeddedFont>
    <p:embeddedFont>
      <p:font typeface="Nunito Light" pitchFamily="2" charset="0"/>
      <p:regular r:id="rId61"/>
      <p:italic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aleway" pitchFamily="2" charset="0"/>
      <p:regular r:id="rId70"/>
      <p:bold r:id="rId71"/>
      <p:italic r:id="rId72"/>
      <p:boldItalic r:id="rId73"/>
    </p:embeddedFont>
    <p:embeddedFont>
      <p:font typeface="Roboto Condensed Light" panose="02000000000000000000" pitchFamily="2" charset="0"/>
      <p:regular r:id="rId74"/>
      <p:italic r:id="rId75"/>
    </p:embeddedFont>
    <p:embeddedFont>
      <p:font typeface="Roboto Medium" panose="02000000000000000000" pitchFamily="2" charset="0"/>
      <p:regular r:id="rId76"/>
      <p:bold r:id="rId77"/>
      <p:italic r:id="rId78"/>
      <p:boldItalic r:id="rId79"/>
    </p:embeddedFont>
    <p:embeddedFont>
      <p:font typeface="Teko Light" panose="020B060402020202020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B979C8-2B4D-4AAE-97C5-ACD7996586CB}">
  <a:tblStyle styleId="{7EB979C8-2B4D-4AAE-97C5-ACD799658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1"/>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font" Target="fonts/font34.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font" Target="fonts/font35.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font" Target="fonts/font33.fntdata"/><Relationship Id="rId81"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notesMaster" Target="notesMasters/notesMaster1.xml"/><Relationship Id="rId66" Type="http://schemas.openxmlformats.org/officeDocument/2006/relationships/font" Target="fonts/font21.fntdata"/><Relationship Id="rId61" Type="http://schemas.openxmlformats.org/officeDocument/2006/relationships/font" Target="fonts/font16.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52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43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83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hyperlink" Target="https://fonts.google.com/specimen/Hind+Vadodar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X" dirty="0"/>
              <a:t>Interatomic potentials for oxide glasses </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r>
              <a:rPr lang="en-MX" dirty="0"/>
              <a:t>Warisa Roongaraya</a:t>
            </a:r>
          </a:p>
          <a:p>
            <a:r>
              <a:rPr lang="en-MX" dirty="0"/>
              <a:t>Yiyang Zhu</a:t>
            </a:r>
          </a:p>
          <a:p>
            <a:r>
              <a:rPr lang="en-MX" dirty="0"/>
              <a:t>Andres Ramos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49" y="2247705"/>
            <a:ext cx="4398399"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Reactive Force-Fields</a:t>
            </a:r>
            <a:endParaRPr dirty="0"/>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ReaxFF</a:t>
            </a:r>
            <a:r>
              <a:rPr lang="en-US" dirty="0"/>
              <a:t> Model</a:t>
            </a:r>
            <a:endParaRPr dirty="0"/>
          </a:p>
        </p:txBody>
      </p:sp>
      <p:sp>
        <p:nvSpPr>
          <p:cNvPr id="354" name="Google Shape;354;p41"/>
          <p:cNvSpPr/>
          <p:nvPr/>
        </p:nvSpPr>
        <p:spPr>
          <a:xfrm rot="10800000">
            <a:off x="4673471"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683190" y="1709257"/>
                <a:ext cx="2952599"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𝑈</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𝑖𝑗</m:t>
                              </m:r>
                            </m:sub>
                          </m:sSub>
                        </m:e>
                      </m:d>
                      <m:r>
                        <a:rPr lang="en-US" sz="1000" i="1">
                          <a:latin typeface="Cambria Math" panose="02040503050406030204" pitchFamily="18" charset="0"/>
                        </a:rPr>
                        <m:t>=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2</m:t>
                              </m:r>
                            </m:sup>
                          </m:sSup>
                        </m:num>
                        <m:den>
                          <m:r>
                            <a:rPr lang="en-US" sz="1000" i="1">
                              <a:latin typeface="Cambria Math" panose="02040503050406030204" pitchFamily="18" charset="0"/>
                            </a:rPr>
                            <m:t>𝑟</m:t>
                          </m:r>
                        </m:den>
                      </m:f>
                      <m:r>
                        <a:rPr lang="en-US" sz="1000" i="1">
                          <a:latin typeface="Cambria Math" panose="02040503050406030204" pitchFamily="18" charset="0"/>
                        </a:rPr>
                        <m:t>+</m:t>
                      </m:r>
                      <m:d>
                        <m:dPr>
                          <m:ctrlPr>
                            <a:rPr lang="en-US" sz="1000" i="1">
                              <a:latin typeface="Cambria Math" panose="02040503050406030204" pitchFamily="18" charset="0"/>
                            </a:rPr>
                          </m:ctrlPr>
                        </m:dPr>
                        <m:e>
                          <m:r>
                            <a:rPr lang="en-US" sz="1000" i="1">
                              <a:latin typeface="Cambria Math" panose="02040503050406030204" pitchFamily="18" charset="0"/>
                            </a:rPr>
                            <m:t>1+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𝑖</m:t>
                                  </m:r>
                                </m:sub>
                              </m:sSub>
                            </m:den>
                          </m:f>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𝑗</m:t>
                                  </m:r>
                                </m:sub>
                              </m:sSub>
                            </m:den>
                          </m:f>
                        </m:e>
                      </m:d>
                      <m:sSub>
                        <m:sSubPr>
                          <m:ctrlPr>
                            <a:rPr lang="en-US" sz="1000" i="1">
                              <a:latin typeface="Cambria Math" panose="02040503050406030204" pitchFamily="18" charset="0"/>
                            </a:rPr>
                          </m:ctrlPr>
                        </m:sSubPr>
                        <m:e>
                          <m:r>
                            <a:rPr lang="en-US" sz="1000" i="1">
                              <a:latin typeface="Cambria Math" panose="02040503050406030204" pitchFamily="18" charset="0"/>
                            </a:rPr>
                            <m:t>𝑏</m:t>
                          </m:r>
                        </m:e>
                        <m:sub>
                          <m:r>
                            <a:rPr lang="en-US" sz="1000" i="1">
                              <a:latin typeface="Cambria Math" panose="02040503050406030204" pitchFamily="18" charset="0"/>
                            </a:rPr>
                            <m:t>𝑖𝑗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𝑖</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𝑗</m:t>
                                  </m:r>
                                </m:sub>
                              </m:sSub>
                              <m:r>
                                <a:rPr lang="en-US" sz="1000" i="1">
                                  <a:latin typeface="Cambria Math" panose="02040503050406030204" pitchFamily="18" charset="0"/>
                                </a:rPr>
                                <m:t>−</m:t>
                              </m:r>
                              <m:r>
                                <a:rPr lang="en-US" sz="1000" i="1">
                                  <a:latin typeface="Cambria Math" panose="02040503050406030204" pitchFamily="18" charset="0"/>
                                </a:rPr>
                                <m:t>𝑟</m:t>
                              </m:r>
                            </m:num>
                            <m:den>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𝜌</m:t>
                                  </m:r>
                                </m:e>
                                <m:sub>
                                  <m:r>
                                    <a:rPr lang="en-US" sz="1000" i="1">
                                      <a:latin typeface="Cambria Math" panose="02040503050406030204" pitchFamily="18" charset="0"/>
                                    </a:rPr>
                                    <m:t>𝑖𝑗</m:t>
                                  </m:r>
                                </m:sub>
                              </m:sSub>
                            </m:den>
                          </m:f>
                          <m:r>
                            <a:rPr lang="en-US" sz="1000" i="1">
                              <a:latin typeface="Cambria Math" panose="02040503050406030204" pitchFamily="18" charset="0"/>
                            </a:rPr>
                            <m:t>]</m:t>
                          </m:r>
                        </m:sup>
                      </m:sSup>
                    </m:oMath>
                  </m:oMathPara>
                </a14:m>
                <a:endParaRPr sz="10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683190" y="1709257"/>
                <a:ext cx="2952599"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26168" y="1108264"/>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9" y="1115013"/>
            <a:ext cx="1793700"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5044869" y="1567564"/>
            <a:ext cx="2099600" cy="640200"/>
          </a:xfrm>
        </p:spPr>
        <p:txBody>
          <a:bodyPr/>
          <a:lstStyle/>
          <a:p>
            <a:pPr algn="l">
              <a:buFont typeface="Arial" panose="020B0604020202020204" pitchFamily="34" charset="0"/>
              <a:buChar char="•"/>
            </a:pPr>
            <a:r>
              <a:rPr lang="en-US" sz="1200" dirty="0"/>
              <a:t>Coulomb term: formal</a:t>
            </a:r>
          </a:p>
          <a:p>
            <a:pPr algn="l">
              <a:buFont typeface="Arial" panose="020B0604020202020204" pitchFamily="34" charset="0"/>
              <a:buChar char="•"/>
            </a:pPr>
            <a:r>
              <a:rPr lang="en-US" sz="1200" dirty="0"/>
              <a:t>Repulsion</a:t>
            </a:r>
          </a:p>
        </p:txBody>
      </p:sp>
    </p:spTree>
    <p:extLst>
      <p:ext uri="{BB962C8B-B14F-4D97-AF65-F5344CB8AC3E}">
        <p14:creationId xmlns:p14="http://schemas.microsoft.com/office/powerpoint/2010/main" val="257392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013837" y="2376852"/>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208137" y="2376850"/>
            <a:ext cx="5773500"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nvGraphicFramePr>
        <p:xfrm>
          <a:off x="814608" y="1208947"/>
          <a:ext cx="7063175" cy="3508050"/>
        </p:xfrm>
        <a:graphic>
          <a:graphicData uri="http://schemas.openxmlformats.org/drawingml/2006/table">
            <a:tbl>
              <a:tblPr>
                <a:noFill/>
                <a:tableStyleId>{7EB979C8-2B4D-4AAE-97C5-ACD7996586CB}</a:tableStyleId>
              </a:tblPr>
              <a:tblGrid>
                <a:gridCol w="1562750">
                  <a:extLst>
                    <a:ext uri="{9D8B030D-6E8A-4147-A177-3AD203B41FA5}">
                      <a16:colId xmlns:a16="http://schemas.microsoft.com/office/drawing/2014/main" val="20000"/>
                    </a:ext>
                  </a:extLst>
                </a:gridCol>
                <a:gridCol w="1833475">
                  <a:extLst>
                    <a:ext uri="{9D8B030D-6E8A-4147-A177-3AD203B41FA5}">
                      <a16:colId xmlns:a16="http://schemas.microsoft.com/office/drawing/2014/main" val="20001"/>
                    </a:ext>
                  </a:extLst>
                </a:gridCol>
                <a:gridCol w="1833475">
                  <a:extLst>
                    <a:ext uri="{9D8B030D-6E8A-4147-A177-3AD203B41FA5}">
                      <a16:colId xmlns:a16="http://schemas.microsoft.com/office/drawing/2014/main" val="20002"/>
                    </a:ext>
                  </a:extLst>
                </a:gridCol>
                <a:gridCol w="1833475">
                  <a:extLst>
                    <a:ext uri="{9D8B030D-6E8A-4147-A177-3AD203B41FA5}">
                      <a16:colId xmlns:a16="http://schemas.microsoft.com/office/drawing/2014/main" val="20003"/>
                    </a:ext>
                  </a:extLst>
                </a:gridCol>
              </a:tblGrid>
              <a:tr h="1202925">
                <a:tc>
                  <a:txBody>
                    <a:bodyPr/>
                    <a:lstStyle/>
                    <a:p>
                      <a:pPr marL="0" lvl="0" indent="0" algn="ctr"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768375">
                <a:tc>
                  <a:txBody>
                    <a:bodyPr/>
                    <a:lstStyle/>
                    <a:p>
                      <a:pPr marL="0" lvl="0" indent="0" algn="ctr" rtl="0">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140119"/>
            <a:ext cx="4302000" cy="11459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Table comparing available models on LAMMPS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BRIEF</a:t>
            </a:r>
            <a:endParaRPr sz="360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txBody>
              <a:bodyPr/>
              <a:lstStyle/>
              <a:p>
                <a:endParaRPr lang="en-US"/>
              </a:p>
            </p:txBody>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txBody>
              <a:bodyPr/>
              <a:lstStyle/>
              <a:p>
                <a:endParaRPr lang="en-US"/>
              </a:p>
            </p:txBody>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txBody>
                <a:bodyPr/>
                <a:lstStyle/>
                <a:p>
                  <a:endParaRPr lang="en-US"/>
                </a:p>
              </p:txBody>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txBody>
              <a:bodyPr/>
              <a:lstStyle/>
              <a:p>
                <a:endParaRPr lang="en-US"/>
              </a:p>
            </p:txBody>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txBody>
              <a:bodyPr/>
              <a:lstStyle/>
              <a:p>
                <a:endParaRPr lang="en-US"/>
              </a:p>
            </p:txBody>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txBody>
              <a:bodyPr/>
              <a:lstStyle/>
              <a:p>
                <a:endParaRPr lang="en-US"/>
              </a:p>
            </p:txBody>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txBody>
              <a:bodyPr/>
              <a:lstStyle/>
              <a:p>
                <a:endParaRPr lang="en-US"/>
              </a:p>
            </p:txBody>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txBody>
              <a:bodyPr/>
              <a:lstStyle/>
              <a:p>
                <a:endParaRPr lang="en-US"/>
              </a:p>
            </p:txBody>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txBody>
              <a:bodyPr/>
              <a:lstStyle/>
              <a:p>
                <a:endParaRPr lang="en-US"/>
              </a:p>
            </p:txBody>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txBody>
              <a:bodyPr/>
              <a:lstStyle/>
              <a:p>
                <a:endParaRPr lang="en-US"/>
              </a:p>
            </p:txBody>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txBody>
              <a:bodyPr/>
              <a:lstStyle/>
              <a:p>
                <a:endParaRPr lang="en-US"/>
              </a:p>
            </p:txBody>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txBody>
              <a:bodyPr/>
              <a:lstStyle/>
              <a:p>
                <a:endParaRPr lang="en-US"/>
              </a:p>
            </p:txBody>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txBody>
              <a:bodyPr/>
              <a:lstStyle/>
              <a:p>
                <a:endParaRPr lang="en-US"/>
              </a:p>
            </p:txBody>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txBody>
              <a:bodyPr/>
              <a:lstStyle/>
              <a:p>
                <a:endParaRPr lang="en-US"/>
              </a:p>
            </p:txBody>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ANNOUNCEMENTS</a:t>
            </a:r>
            <a:endParaRPr/>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DEPTH</a:t>
            </a:r>
            <a:endParaRP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6" name="Google Shape;146;p29"/>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BRIEF</a:t>
            </a:r>
            <a:endParaRPr/>
          </a:p>
        </p:txBody>
      </p:sp>
      <p:sp>
        <p:nvSpPr>
          <p:cNvPr id="147" name="Google Shape;147;p29"/>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8" name="Google Shape;148;p29"/>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WELCOME!</a:t>
            </a:r>
            <a:endParaRPr/>
          </a:p>
        </p:txBody>
      </p:sp>
      <p:sp>
        <p:nvSpPr>
          <p:cNvPr id="149" name="Google Shape;149;p29"/>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0" name="Google Shape;150;p29"/>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EVENTS</a:t>
            </a:r>
            <a:endParaRPr/>
          </a:p>
        </p:txBody>
      </p:sp>
      <p:sp>
        <p:nvSpPr>
          <p:cNvPr id="151" name="Google Shape;151;p29"/>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5009750" y="4136275"/>
              <a:ext cx="72825" cy="512125"/>
            </a:xfrm>
            <a:custGeom>
              <a:avLst/>
              <a:gdLst/>
              <a:ahLst/>
              <a:cxnLst/>
              <a:rect l="l" t="t" r="r" b="b"/>
              <a:pathLst>
                <a:path w="2913" h="20485" extrusionOk="0">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5009750" y="4334500"/>
              <a:ext cx="72825" cy="319750"/>
            </a:xfrm>
            <a:custGeom>
              <a:avLst/>
              <a:gdLst/>
              <a:ahLst/>
              <a:cxnLst/>
              <a:rect l="l" t="t" r="r" b="b"/>
              <a:pathLst>
                <a:path w="2913" h="12790" extrusionOk="0">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5338700" y="4117125"/>
              <a:ext cx="111250" cy="550575"/>
            </a:xfrm>
            <a:custGeom>
              <a:avLst/>
              <a:gdLst/>
              <a:ahLst/>
              <a:cxnLst/>
              <a:rect l="l" t="t" r="r" b="b"/>
              <a:pathLst>
                <a:path w="4450" h="22023" extrusionOk="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5358000" y="4521550"/>
              <a:ext cx="72825" cy="125975"/>
            </a:xfrm>
            <a:custGeom>
              <a:avLst/>
              <a:gdLst/>
              <a:ahLst/>
              <a:cxnLst/>
              <a:rect l="l" t="t" r="r" b="b"/>
              <a:pathLst>
                <a:path w="2913" h="5039" extrusionOk="0">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5316200" y="4107225"/>
              <a:ext cx="156425" cy="16850"/>
            </a:xfrm>
            <a:custGeom>
              <a:avLst/>
              <a:gdLst/>
              <a:ahLst/>
              <a:cxnLst/>
              <a:rect l="l" t="t" r="r" b="b"/>
              <a:pathLst>
                <a:path w="6257" h="674" extrusionOk="0">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5686950" y="4117125"/>
              <a:ext cx="111450" cy="550575"/>
            </a:xfrm>
            <a:custGeom>
              <a:avLst/>
              <a:gdLst/>
              <a:ahLst/>
              <a:cxnLst/>
              <a:rect l="l" t="t" r="r" b="b"/>
              <a:pathLst>
                <a:path w="4458" h="22023" extrusionOk="0">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5706250" y="4299400"/>
              <a:ext cx="72825" cy="348125"/>
            </a:xfrm>
            <a:custGeom>
              <a:avLst/>
              <a:gdLst/>
              <a:ahLst/>
              <a:cxnLst/>
              <a:rect l="l" t="t" r="r" b="b"/>
              <a:pathLst>
                <a:path w="2913" h="13925" extrusionOk="0">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5664450" y="4107225"/>
              <a:ext cx="156450" cy="16850"/>
            </a:xfrm>
            <a:custGeom>
              <a:avLst/>
              <a:gdLst/>
              <a:ahLst/>
              <a:cxnLst/>
              <a:rect l="l" t="t" r="r" b="b"/>
              <a:pathLst>
                <a:path w="6258" h="674" extrusionOk="0">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821100" y="4185675"/>
              <a:ext cx="1146650" cy="621625"/>
            </a:xfrm>
            <a:custGeom>
              <a:avLst/>
              <a:gdLst/>
              <a:ahLst/>
              <a:cxnLst/>
              <a:rect l="l" t="t" r="r" b="b"/>
              <a:pathLst>
                <a:path w="45866" h="24865" extrusionOk="0">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4821100" y="4291075"/>
              <a:ext cx="1146650" cy="516225"/>
            </a:xfrm>
            <a:custGeom>
              <a:avLst/>
              <a:gdLst/>
              <a:ahLst/>
              <a:cxnLst/>
              <a:rect l="l" t="t" r="r" b="b"/>
              <a:pathLst>
                <a:path w="45866" h="20649" extrusionOk="0">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4853675" y="4198275"/>
              <a:ext cx="447850" cy="6575"/>
            </a:xfrm>
            <a:custGeom>
              <a:avLst/>
              <a:gdLst/>
              <a:ahLst/>
              <a:cxnLst/>
              <a:rect l="l" t="t" r="r" b="b"/>
              <a:pathLst>
                <a:path w="17914" h="263" extrusionOk="0">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50"/>
          <p:cNvSpPr txBox="1">
            <a:spLocks noGrp="1"/>
          </p:cNvSpPr>
          <p:nvPr>
            <p:ph type="ctrTitle" idx="4294967295"/>
          </p:nvPr>
        </p:nvSpPr>
        <p:spPr>
          <a:xfrm flipH="1">
            <a:off x="3953395" y="2990807"/>
            <a:ext cx="12372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sp>
        <p:nvSpPr>
          <p:cNvPr id="807" name="Google Shape;807;p50"/>
          <p:cNvSpPr txBox="1">
            <a:spLocks noGrp="1"/>
          </p:cNvSpPr>
          <p:nvPr>
            <p:ph type="subTitle" idx="4294967295"/>
          </p:nvPr>
        </p:nvSpPr>
        <p:spPr>
          <a:xfrm flipH="1">
            <a:off x="5717016" y="1896538"/>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a:spLocks noGrp="1"/>
          </p:cNvSpPr>
          <p:nvPr>
            <p:ph type="ctrTitle" idx="4294967295"/>
          </p:nvPr>
        </p:nvSpPr>
        <p:spPr>
          <a:xfrm flipH="1">
            <a:off x="5717016" y="1509589"/>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09" name="Google Shape;809;p50"/>
          <p:cNvSpPr txBox="1">
            <a:spLocks noGrp="1"/>
          </p:cNvSpPr>
          <p:nvPr>
            <p:ph type="subTitle" idx="4294967295"/>
          </p:nvPr>
        </p:nvSpPr>
        <p:spPr>
          <a:xfrm flipH="1">
            <a:off x="1299104" y="1896538"/>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closest planet to the Sun</a:t>
            </a:r>
            <a:endParaRPr sz="1400"/>
          </a:p>
        </p:txBody>
      </p:sp>
      <p:sp>
        <p:nvSpPr>
          <p:cNvPr id="810" name="Google Shape;810;p50"/>
          <p:cNvSpPr txBox="1">
            <a:spLocks noGrp="1"/>
          </p:cNvSpPr>
          <p:nvPr>
            <p:ph type="ctrTitle" idx="4294967295"/>
          </p:nvPr>
        </p:nvSpPr>
        <p:spPr>
          <a:xfrm flipH="1">
            <a:off x="1852904" y="1509589"/>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11" name="Google Shape;811;p50"/>
          <p:cNvSpPr txBox="1">
            <a:spLocks noGrp="1"/>
          </p:cNvSpPr>
          <p:nvPr>
            <p:ph type="subTitle" idx="4294967295"/>
          </p:nvPr>
        </p:nvSpPr>
        <p:spPr>
          <a:xfrm flipH="1">
            <a:off x="3526255" y="1896538"/>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is the second planet from the Sun</a:t>
            </a:r>
            <a:endParaRPr sz="1400"/>
          </a:p>
        </p:txBody>
      </p:sp>
      <p:sp>
        <p:nvSpPr>
          <p:cNvPr id="812" name="Google Shape;812;p50"/>
          <p:cNvSpPr txBox="1">
            <a:spLocks noGrp="1"/>
          </p:cNvSpPr>
          <p:nvPr>
            <p:ph type="ctrTitle" idx="4294967295"/>
          </p:nvPr>
        </p:nvSpPr>
        <p:spPr>
          <a:xfrm flipH="1">
            <a:off x="3803155" y="150958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13" name="Google Shape;813;p50"/>
          <p:cNvSpPr txBox="1">
            <a:spLocks noGrp="1"/>
          </p:cNvSpPr>
          <p:nvPr>
            <p:ph type="ctrTitle" idx="4294967295"/>
          </p:nvPr>
        </p:nvSpPr>
        <p:spPr>
          <a:xfrm flipH="1">
            <a:off x="2176304" y="2990807"/>
            <a:ext cx="1237200" cy="45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a:spLocks noGrp="1"/>
          </p:cNvSpPr>
          <p:nvPr>
            <p:ph type="ctrTitle" idx="4294967295"/>
          </p:nvPr>
        </p:nvSpPr>
        <p:spPr>
          <a:xfrm flipH="1">
            <a:off x="5717016" y="2990794"/>
            <a:ext cx="1237200" cy="4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Available interatomic models with charges</a:t>
            </a:r>
            <a:endParaRPr dirty="0"/>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MX" dirty="0">
                <a:solidFill>
                  <a:schemeClr val="accent1"/>
                </a:solidFill>
              </a:rPr>
              <a:t>Rigid ionic models</a:t>
            </a:r>
            <a:endParaRPr dirty="0"/>
          </a:p>
        </p:txBody>
      </p:sp>
      <p:sp>
        <p:nvSpPr>
          <p:cNvPr id="224" name="Google Shape;224;p32"/>
          <p:cNvSpPr txBox="1">
            <a:spLocks noGrp="1"/>
          </p:cNvSpPr>
          <p:nvPr>
            <p:ph type="subTitle" idx="1"/>
          </p:nvPr>
        </p:nvSpPr>
        <p:spPr>
          <a:xfrm flipH="1">
            <a:off x="81776" y="2828489"/>
            <a:ext cx="2919554" cy="8754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Font typeface="Arial" panose="020B0604020202020204" pitchFamily="34" charset="0"/>
              <a:buChar char="•"/>
            </a:pPr>
            <a:r>
              <a:rPr lang="en-US" dirty="0"/>
              <a:t>Born-Mayer-Huggins (BMH)</a:t>
            </a:r>
          </a:p>
          <a:p>
            <a:pPr marL="285750" lvl="0" indent="-285750" algn="r" rtl="0">
              <a:spcBef>
                <a:spcPts val="0"/>
              </a:spcBef>
              <a:spcAft>
                <a:spcPts val="0"/>
              </a:spcAft>
              <a:buFont typeface="Arial" panose="020B0604020202020204" pitchFamily="34" charset="0"/>
              <a:buChar char="•"/>
            </a:pPr>
            <a:r>
              <a:rPr lang="en-US" dirty="0"/>
              <a:t>TTAM </a:t>
            </a:r>
            <a:r>
              <a:rPr lang="en-US" dirty="0" err="1"/>
              <a:t>Tsuneyuki</a:t>
            </a:r>
            <a:endParaRPr lang="en-US" dirty="0"/>
          </a:p>
          <a:p>
            <a:pPr marL="285750" lvl="0" indent="-285750" algn="r" rtl="0">
              <a:spcBef>
                <a:spcPts val="0"/>
              </a:spcBef>
              <a:spcAft>
                <a:spcPts val="0"/>
              </a:spcAft>
              <a:buFont typeface="Arial" panose="020B0604020202020204" pitchFamily="34" charset="0"/>
              <a:buChar char="•"/>
            </a:pPr>
            <a:r>
              <a:rPr lang="en-US" dirty="0" err="1"/>
              <a:t>Pedone</a:t>
            </a:r>
            <a:r>
              <a:rPr lang="en-US" dirty="0"/>
              <a:t> Potential (PMMCS)</a:t>
            </a:r>
          </a:p>
        </p:txBody>
      </p:sp>
      <p:sp>
        <p:nvSpPr>
          <p:cNvPr id="225" name="Google Shape;225;p32"/>
          <p:cNvSpPr txBox="1">
            <a:spLocks noGrp="1"/>
          </p:cNvSpPr>
          <p:nvPr>
            <p:ph type="ctrTitle" idx="2"/>
          </p:nvPr>
        </p:nvSpPr>
        <p:spPr>
          <a:xfrm flipH="1">
            <a:off x="5754257" y="3263080"/>
            <a:ext cx="25273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Reactive Force-Fields</a:t>
            </a:r>
            <a:endParaRPr dirty="0"/>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err="1"/>
              <a:t>ReaxFF</a:t>
            </a:r>
            <a:r>
              <a:rPr lang="en-US" dirty="0"/>
              <a:t> model</a:t>
            </a: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268439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Polarizable interatomic models</a:t>
            </a:r>
            <a:endParaRPr dirty="0"/>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BMP-FF</a:t>
            </a:r>
          </a:p>
          <a:p>
            <a:pPr marL="285750" lvl="0" indent="-285750" algn="l" rtl="0">
              <a:spcBef>
                <a:spcPts val="0"/>
              </a:spcBef>
              <a:spcAft>
                <a:spcPts val="0"/>
              </a:spcAft>
              <a:buFont typeface="Arial" panose="020B0604020202020204" pitchFamily="34" charset="0"/>
              <a:buChar char="•"/>
            </a:pPr>
            <a:r>
              <a:rPr lang="it-IT" dirty="0"/>
              <a:t>Polarizable Ionic Model (PIM)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{7EB979C8-2B4D-4AAE-97C5-ACD7996586CB}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{7EB979C8-2B4D-4AAE-97C5-ACD7996586CB}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MX" dirty="0">
                <a:solidFill>
                  <a:schemeClr val="accent1"/>
                </a:solidFill>
              </a:rPr>
              <a:t>Rigid ionic models</a:t>
            </a:r>
            <a:endParaRPr lang="en-MX"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Going in depth to what the most prominent ones are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341807" y="1421477"/>
            <a:ext cx="4138032"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Characteristics of Rigid Ionic Models</a:t>
            </a:r>
            <a:endParaRPr dirty="0"/>
          </a:p>
        </p:txBody>
      </p:sp>
      <p:sp>
        <p:nvSpPr>
          <p:cNvPr id="238" name="Google Shape;238;p33"/>
          <p:cNvSpPr txBox="1">
            <a:spLocks noGrp="1"/>
          </p:cNvSpPr>
          <p:nvPr>
            <p:ph type="subTitle" idx="1"/>
          </p:nvPr>
        </p:nvSpPr>
        <p:spPr>
          <a:xfrm flipH="1">
            <a:off x="616948" y="2831770"/>
            <a:ext cx="2735852"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Ions are treated as fixed in space.</a:t>
            </a:r>
          </a:p>
          <a:p>
            <a:pPr marL="285750" lvl="0" indent="-285750" algn="l" rtl="0">
              <a:spcBef>
                <a:spcPts val="0"/>
              </a:spcBef>
              <a:spcAft>
                <a:spcPts val="0"/>
              </a:spcAft>
              <a:buFont typeface="Arial" panose="020B0604020202020204" pitchFamily="34" charset="0"/>
              <a:buChar char="•"/>
            </a:pPr>
            <a:r>
              <a:rPr lang="en-US" dirty="0"/>
              <a:t>Assume spherically symmetric electronic charge distribution.</a:t>
            </a:r>
          </a:p>
          <a:p>
            <a:pPr marL="285750" lvl="0" indent="-285750" algn="l" rtl="0">
              <a:spcBef>
                <a:spcPts val="0"/>
              </a:spcBef>
              <a:spcAft>
                <a:spcPts val="0"/>
              </a:spcAft>
              <a:buFont typeface="Arial" panose="020B0604020202020204" pitchFamily="34" charset="0"/>
              <a:buChar char="•"/>
            </a:pPr>
            <a:r>
              <a:rPr lang="en-US" dirty="0"/>
              <a:t>Ions interact through Coulomb potential.</a:t>
            </a:r>
          </a:p>
          <a:p>
            <a:pPr marL="285750" lvl="0" indent="-285750" algn="l" rtl="0">
              <a:spcBef>
                <a:spcPts val="0"/>
              </a:spcBef>
              <a:spcAft>
                <a:spcPts val="0"/>
              </a:spcAft>
              <a:buFont typeface="Arial" panose="020B0604020202020204" pitchFamily="34" charset="0"/>
              <a:buChar char="•"/>
            </a:pPr>
            <a:r>
              <a:rPr lang="en-US" dirty="0"/>
              <a:t>Commonly used to describe ionic solids.</a:t>
            </a: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Born-Mayer-Huggins (1976 - 1985)</a:t>
            </a:r>
            <a:endParaRPr dirty="0"/>
          </a:p>
        </p:txBody>
      </p:sp>
      <p:sp>
        <p:nvSpPr>
          <p:cNvPr id="354" name="Google Shape;354;p41"/>
          <p:cNvSpPr/>
          <p:nvPr/>
        </p:nvSpPr>
        <p:spPr>
          <a:xfrm rot="10800000">
            <a:off x="4673471"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683190" y="1709257"/>
                <a:ext cx="2952599"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𝑈</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𝑖𝑗</m:t>
                              </m:r>
                            </m:sub>
                          </m:sSub>
                        </m:e>
                      </m:d>
                      <m:r>
                        <a:rPr lang="en-US" sz="1000" i="1">
                          <a:latin typeface="Cambria Math" panose="02040503050406030204" pitchFamily="18" charset="0"/>
                        </a:rPr>
                        <m:t>=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2</m:t>
                              </m:r>
                            </m:sup>
                          </m:sSup>
                        </m:num>
                        <m:den>
                          <m:r>
                            <a:rPr lang="en-US" sz="1000" i="1">
                              <a:latin typeface="Cambria Math" panose="02040503050406030204" pitchFamily="18" charset="0"/>
                            </a:rPr>
                            <m:t>𝑟</m:t>
                          </m:r>
                        </m:den>
                      </m:f>
                      <m:r>
                        <a:rPr lang="en-US" sz="1000" i="1">
                          <a:latin typeface="Cambria Math" panose="02040503050406030204" pitchFamily="18" charset="0"/>
                        </a:rPr>
                        <m:t>+</m:t>
                      </m:r>
                      <m:d>
                        <m:dPr>
                          <m:ctrlPr>
                            <a:rPr lang="en-US" sz="1000" i="1">
                              <a:latin typeface="Cambria Math" panose="02040503050406030204" pitchFamily="18" charset="0"/>
                            </a:rPr>
                          </m:ctrlPr>
                        </m:dPr>
                        <m:e>
                          <m:r>
                            <a:rPr lang="en-US" sz="1000" i="1">
                              <a:latin typeface="Cambria Math" panose="02040503050406030204" pitchFamily="18" charset="0"/>
                            </a:rPr>
                            <m:t>1+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𝑖</m:t>
                                  </m:r>
                                </m:sub>
                              </m:sSub>
                            </m:den>
                          </m:f>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𝑗</m:t>
                                  </m:r>
                                </m:sub>
                              </m:sSub>
                            </m:den>
                          </m:f>
                        </m:e>
                      </m:d>
                      <m:sSub>
                        <m:sSubPr>
                          <m:ctrlPr>
                            <a:rPr lang="en-US" sz="1000" i="1">
                              <a:latin typeface="Cambria Math" panose="02040503050406030204" pitchFamily="18" charset="0"/>
                            </a:rPr>
                          </m:ctrlPr>
                        </m:sSubPr>
                        <m:e>
                          <m:r>
                            <a:rPr lang="en-US" sz="1000" i="1">
                              <a:latin typeface="Cambria Math" panose="02040503050406030204" pitchFamily="18" charset="0"/>
                            </a:rPr>
                            <m:t>𝑏</m:t>
                          </m:r>
                        </m:e>
                        <m:sub>
                          <m:r>
                            <a:rPr lang="en-US" sz="1000" i="1">
                              <a:latin typeface="Cambria Math" panose="02040503050406030204" pitchFamily="18" charset="0"/>
                            </a:rPr>
                            <m:t>𝑖𝑗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𝑖</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𝑗</m:t>
                                  </m:r>
                                </m:sub>
                              </m:sSub>
                              <m:r>
                                <a:rPr lang="en-US" sz="1000" i="1">
                                  <a:latin typeface="Cambria Math" panose="02040503050406030204" pitchFamily="18" charset="0"/>
                                </a:rPr>
                                <m:t>−</m:t>
                              </m:r>
                              <m:r>
                                <a:rPr lang="en-US" sz="1000" i="1">
                                  <a:latin typeface="Cambria Math" panose="02040503050406030204" pitchFamily="18" charset="0"/>
                                </a:rPr>
                                <m:t>𝑟</m:t>
                              </m:r>
                            </m:num>
                            <m:den>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𝜌</m:t>
                                  </m:r>
                                </m:e>
                                <m:sub>
                                  <m:r>
                                    <a:rPr lang="en-US" sz="1000" i="1">
                                      <a:latin typeface="Cambria Math" panose="02040503050406030204" pitchFamily="18" charset="0"/>
                                    </a:rPr>
                                    <m:t>𝑖𝑗</m:t>
                                  </m:r>
                                </m:sub>
                              </m:sSub>
                            </m:den>
                          </m:f>
                          <m:r>
                            <a:rPr lang="en-US" sz="1000" i="1">
                              <a:latin typeface="Cambria Math" panose="02040503050406030204" pitchFamily="18" charset="0"/>
                            </a:rPr>
                            <m:t>]</m:t>
                          </m:r>
                        </m:sup>
                      </m:sSup>
                    </m:oMath>
                  </m:oMathPara>
                </a14:m>
                <a:endParaRPr sz="10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683190" y="1709257"/>
                <a:ext cx="2952599"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26168" y="1108264"/>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9" y="1115013"/>
            <a:ext cx="1793700"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5044869" y="1567564"/>
            <a:ext cx="2099600" cy="640200"/>
          </a:xfrm>
        </p:spPr>
        <p:txBody>
          <a:bodyPr/>
          <a:lstStyle/>
          <a:p>
            <a:pPr algn="l">
              <a:buFont typeface="Arial" panose="020B0604020202020204" pitchFamily="34" charset="0"/>
              <a:buChar char="•"/>
            </a:pPr>
            <a:r>
              <a:rPr lang="en-US" sz="1200" dirty="0"/>
              <a:t>Coulomb term: formal</a:t>
            </a:r>
          </a:p>
          <a:p>
            <a:pPr algn="l">
              <a:buFont typeface="Arial" panose="020B0604020202020204" pitchFamily="34" charset="0"/>
              <a:buChar char="•"/>
            </a:pPr>
            <a:r>
              <a:rPr lang="en-US" sz="1200" dirty="0"/>
              <a:t>Repulsion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Pedone</a:t>
            </a:r>
            <a:r>
              <a:rPr lang="en-US" dirty="0"/>
              <a:t> Potential (PMMCS)</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364" name="Google Shape;364;p41"/>
              <p:cNvSpPr txBox="1">
                <a:spLocks noGrp="1"/>
              </p:cNvSpPr>
              <p:nvPr>
                <p:ph type="subTitle" idx="5"/>
              </p:nvPr>
            </p:nvSpPr>
            <p:spPr>
              <a:xfrm flipH="1">
                <a:off x="1752162" y="1686125"/>
                <a:ext cx="2981741" cy="640200"/>
              </a:xfrm>
              <a:prstGeom prst="rect">
                <a:avLst/>
              </a:prstGeom>
            </p:spPr>
            <p:txBody>
              <a:bodyPr spcFirstLastPara="1" wrap="square" lIns="91425" tIns="91425" rIns="91425" bIns="91425" anchor="t" anchorCtr="0">
                <a:noAutofit/>
              </a:bodyPr>
              <a:lstStyle/>
              <a:p>
                <a:pPr marL="0" lvl="0" indent="0"/>
                <a14:m>
                  <m:oMathPara xmlns:m="http://schemas.openxmlformats.org/officeDocument/2006/math">
                    <m:oMathParaPr>
                      <m:jc m:val="centerGroup"/>
                    </m:oMathParaPr>
                    <m:oMath xmlns:m="http://schemas.openxmlformats.org/officeDocument/2006/math">
                      <m:r>
                        <a:rPr lang="es-ES" sz="800" i="1">
                          <a:latin typeface="Cambria Math" panose="02040503050406030204" pitchFamily="18" charset="0"/>
                        </a:rPr>
                        <m:t>𝑈</m:t>
                      </m:r>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d>
                      <m:r>
                        <a:rPr lang="es-ES" sz="800" i="1">
                          <a:latin typeface="Cambria Math" panose="02040503050406030204" pitchFamily="18" charset="0"/>
                        </a:rPr>
                        <m:t>= </m:t>
                      </m:r>
                      <m:f>
                        <m:fPr>
                          <m:ctrlPr>
                            <a:rPr lang="en-US" sz="800" i="1">
                              <a:latin typeface="Cambria Math" panose="02040503050406030204" pitchFamily="18" charset="0"/>
                            </a:rPr>
                          </m:ctrlPr>
                        </m:fPr>
                        <m:num>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𝑖</m:t>
                              </m:r>
                            </m:sub>
                          </m:sSub>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𝑗</m:t>
                              </m:r>
                            </m:sub>
                          </m:sSub>
                          <m:sSup>
                            <m:sSupPr>
                              <m:ctrlPr>
                                <a:rPr lang="en-U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2</m:t>
                              </m:r>
                            </m:sup>
                          </m:sSup>
                        </m:num>
                        <m:den>
                          <m:r>
                            <a:rPr lang="es-ES" sz="800" i="1">
                              <a:latin typeface="Cambria Math" panose="02040503050406030204" pitchFamily="18" charset="0"/>
                            </a:rPr>
                            <m:t>𝑟</m:t>
                          </m:r>
                        </m:den>
                      </m:f>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𝐷</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d>
                            <m:dPr>
                              <m:ctrlPr>
                                <a:rPr lang="es-ES" sz="800" i="1">
                                  <a:latin typeface="Cambria Math" panose="02040503050406030204" pitchFamily="18" charset="0"/>
                                </a:rPr>
                              </m:ctrlPr>
                            </m:dPr>
                            <m:e>
                              <m:r>
                                <a:rPr lang="es-ES" sz="800" i="1">
                                  <a:latin typeface="Cambria Math" panose="02040503050406030204" pitchFamily="18" charset="0"/>
                                </a:rPr>
                                <m:t>1−</m:t>
                              </m:r>
                              <m:sSup>
                                <m:sSupPr>
                                  <m:ctrlPr>
                                    <a:rPr lang="es-E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𝑖𝑗</m:t>
                                      </m:r>
                                    </m:sub>
                                  </m:sSub>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0</m:t>
                                          </m:r>
                                        </m:sup>
                                      </m:sSup>
                                    </m:e>
                                  </m:d>
                                </m:sup>
                              </m:sSup>
                            </m:e>
                          </m:d>
                        </m:e>
                        <m:sup>
                          <m:r>
                            <a:rPr lang="es-ES" sz="800" i="1">
                              <a:latin typeface="Cambria Math" panose="02040503050406030204" pitchFamily="18" charset="0"/>
                            </a:rPr>
                            <m:t>2</m:t>
                          </m:r>
                        </m:sup>
                      </m:sSup>
                      <m:r>
                        <a:rPr lang="es-ES" sz="800" i="1">
                          <a:latin typeface="Cambria Math" panose="02040503050406030204" pitchFamily="18" charset="0"/>
                        </a:rPr>
                        <m:t>−1] −</m:t>
                      </m:r>
                      <m:f>
                        <m:fPr>
                          <m:ctrlPr>
                            <a:rPr lang="es-ES" sz="800" i="1">
                              <a:latin typeface="Cambria Math" panose="02040503050406030204" pitchFamily="18" charset="0"/>
                            </a:rPr>
                          </m:ctrlPr>
                        </m:fPr>
                        <m:num>
                          <m:sSub>
                            <m:sSubPr>
                              <m:ctrlPr>
                                <a:rPr lang="es-ES" sz="800" i="1">
                                  <a:latin typeface="Cambria Math" panose="02040503050406030204" pitchFamily="18" charset="0"/>
                                </a:rPr>
                              </m:ctrlPr>
                            </m:sSubPr>
                            <m:e>
                              <m:r>
                                <a:rPr lang="es-ES" sz="800" i="1">
                                  <a:latin typeface="Cambria Math" panose="02040503050406030204" pitchFamily="18" charset="0"/>
                                </a:rPr>
                                <m:t>𝐵</m:t>
                              </m:r>
                            </m:e>
                            <m:sub>
                              <m:r>
                                <a:rPr lang="es-ES" sz="800" i="1">
                                  <a:latin typeface="Cambria Math" panose="02040503050406030204" pitchFamily="18" charset="0"/>
                                </a:rPr>
                                <m:t>𝑖𝑗</m:t>
                              </m:r>
                            </m:sub>
                          </m:sSub>
                        </m:num>
                        <m:den>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12</m:t>
                              </m:r>
                            </m:sup>
                          </m:sSup>
                        </m:den>
                      </m:f>
                    </m:oMath>
                  </m:oMathPara>
                </a14:m>
                <a:endParaRPr sz="900" dirty="0"/>
              </a:p>
            </p:txBody>
          </p:sp>
        </mc:Choice>
        <mc:Fallback>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752162" y="1686125"/>
                <a:ext cx="2981741"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mc:AlternateContent xmlns:mc="http://schemas.openxmlformats.org/markup-compatibility/2006">
        <mc:Choice xmlns:a14="http://schemas.microsoft.com/office/drawing/2010/main" Requires="a14">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r>
                  <a:rPr lang="en-US" sz="1200" dirty="0"/>
                  <a:t>Coulomb term: </a:t>
                </a:r>
                <a:r>
                  <a:rPr lang="en-US" sz="1200" b="1" dirty="0"/>
                  <a:t>partial</a:t>
                </a:r>
              </a:p>
              <a:p>
                <a:pPr algn="l">
                  <a:buFont typeface="Arial" panose="020B0604020202020204" pitchFamily="34" charset="0"/>
                  <a:buChar char="•"/>
                </a:pPr>
                <a:r>
                  <a:rPr lang="en-US" sz="1200" dirty="0"/>
                  <a:t>Morse potential</a:t>
                </a:r>
              </a:p>
              <a:p>
                <a:pPr algn="l">
                  <a:buFont typeface="Arial" panose="020B0604020202020204" pitchFamily="34" charset="0"/>
                  <a:buChar char="•"/>
                </a:pPr>
                <a:r>
                  <a:rPr lang="en-US" sz="1200" dirty="0"/>
                  <a:t>Repulsive contribution of </a:t>
                </a:r>
                <a14:m>
                  <m:oMath xmlns:m="http://schemas.openxmlformats.org/officeDocument/2006/math">
                    <m:f>
                      <m:fPr>
                        <m:ctrlPr>
                          <a:rPr lang="es-ES" sz="1200" i="1">
                            <a:latin typeface="Cambria Math" panose="02040503050406030204" pitchFamily="18" charset="0"/>
                          </a:rPr>
                        </m:ctrlPr>
                      </m:fPr>
                      <m:num>
                        <m:sSub>
                          <m:sSubPr>
                            <m:ctrlPr>
                              <a:rPr lang="es-ES" sz="1200" i="1">
                                <a:latin typeface="Cambria Math" panose="02040503050406030204" pitchFamily="18" charset="0"/>
                              </a:rPr>
                            </m:ctrlPr>
                          </m:sSubPr>
                          <m:e>
                            <m:r>
                              <a:rPr lang="es-ES" sz="1200" i="1">
                                <a:latin typeface="Cambria Math" panose="02040503050406030204" pitchFamily="18" charset="0"/>
                              </a:rPr>
                              <m:t>𝐵</m:t>
                            </m:r>
                          </m:e>
                          <m:sub>
                            <m:r>
                              <a:rPr lang="es-ES" sz="1200" i="1">
                                <a:latin typeface="Cambria Math" panose="02040503050406030204" pitchFamily="18" charset="0"/>
                              </a:rPr>
                              <m:t>𝑖𝑗</m:t>
                            </m:r>
                          </m:sub>
                        </m:sSub>
                      </m:num>
                      <m:den>
                        <m:sSup>
                          <m:sSupPr>
                            <m:ctrlPr>
                              <a:rPr lang="es-ES" sz="1200" i="1">
                                <a:latin typeface="Cambria Math" panose="02040503050406030204" pitchFamily="18" charset="0"/>
                              </a:rPr>
                            </m:ctrlPr>
                          </m:sSupPr>
                          <m:e>
                            <m:sSub>
                              <m:sSubPr>
                                <m:ctrlPr>
                                  <a:rPr lang="es-ES" sz="1200" i="1">
                                    <a:latin typeface="Cambria Math" panose="02040503050406030204" pitchFamily="18" charset="0"/>
                                  </a:rPr>
                                </m:ctrlPr>
                              </m:sSubPr>
                              <m:e>
                                <m:r>
                                  <a:rPr lang="es-ES" sz="1200" i="1">
                                    <a:latin typeface="Cambria Math" panose="02040503050406030204" pitchFamily="18" charset="0"/>
                                  </a:rPr>
                                  <m:t>𝑟</m:t>
                                </m:r>
                              </m:e>
                              <m:sub>
                                <m:r>
                                  <a:rPr lang="es-ES" sz="1200" i="1">
                                    <a:latin typeface="Cambria Math" panose="02040503050406030204" pitchFamily="18" charset="0"/>
                                  </a:rPr>
                                  <m:t>𝑖𝑗</m:t>
                                </m:r>
                              </m:sub>
                            </m:sSub>
                          </m:e>
                          <m:sup>
                            <m:r>
                              <a:rPr lang="es-ES" sz="1200" i="1">
                                <a:latin typeface="Cambria Math" panose="02040503050406030204" pitchFamily="18" charset="0"/>
                              </a:rPr>
                              <m:t>12</m:t>
                            </m:r>
                          </m:sup>
                        </m:sSup>
                      </m:den>
                    </m:f>
                  </m:oMath>
                </a14:m>
                <a:endParaRPr lang="en-US" sz="1200" dirty="0"/>
              </a:p>
            </p:txBody>
          </p:sp>
        </mc:Choice>
        <mc:Fallback>
          <p:sp>
            <p:nvSpPr>
              <p:cNvPr id="5" name="Subtitle 4">
                <a:extLst>
                  <a:ext uri="{FF2B5EF4-FFF2-40B4-BE49-F238E27FC236}">
                    <a16:creationId xmlns:a16="http://schemas.microsoft.com/office/drawing/2014/main" id="{6AC380C8-6C85-B1ED-BFB2-839A63CE7686}"/>
                  </a:ext>
                </a:extLst>
              </p:cNvPr>
              <p:cNvSpPr>
                <a:spLocks noGrp="1" noRot="1" noChangeAspect="1" noMove="1" noResize="1" noEditPoints="1" noAdjustHandles="1" noChangeArrowheads="1" noChangeShapeType="1" noTextEdit="1"/>
              </p:cNvSpPr>
              <p:nvPr>
                <p:ph type="subTitle" idx="3"/>
              </p:nvPr>
            </p:nvSpPr>
            <p:spPr>
              <a:xfrm flipH="1">
                <a:off x="4799848" y="1450193"/>
                <a:ext cx="2435486" cy="640200"/>
              </a:xfrm>
              <a:blipFill>
                <a:blip r:embed="rId4"/>
                <a:stretch>
                  <a:fillRect b="-56190"/>
                </a:stretch>
              </a:blipFill>
            </p:spPr>
            <p:txBody>
              <a:bodyPr/>
              <a:lstStyle/>
              <a:p>
                <a:r>
                  <a:rPr lang="en-US">
                    <a:noFill/>
                  </a:rPr>
                  <a:t> </a:t>
                </a:r>
              </a:p>
            </p:txBody>
          </p:sp>
        </mc:Fallback>
      </mc:AlternateContent>
    </p:spTree>
    <p:extLst>
      <p:ext uri="{BB962C8B-B14F-4D97-AF65-F5344CB8AC3E}">
        <p14:creationId xmlns:p14="http://schemas.microsoft.com/office/powerpoint/2010/main" val="179510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3781505"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Polarizable interatomic models</a:t>
            </a: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Polarizable Ionic Model (PIM)</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mc:AlternateContent xmlns:mc="http://schemas.openxmlformats.org/markup-compatibility/2006">
        <mc:Choice xmlns:a14="http://schemas.microsoft.com/office/drawing/2010/main" Requires="a14">
          <p:sp>
            <p:nvSpPr>
              <p:cNvPr id="364" name="Google Shape;364;p41"/>
              <p:cNvSpPr txBox="1">
                <a:spLocks noGrp="1"/>
              </p:cNvSpPr>
              <p:nvPr>
                <p:ph type="subTitle" idx="5"/>
              </p:nvPr>
            </p:nvSpPr>
            <p:spPr>
              <a:xfrm flipH="1">
                <a:off x="1752162" y="1686125"/>
                <a:ext cx="2981741" cy="640200"/>
              </a:xfrm>
              <a:prstGeom prst="rect">
                <a:avLst/>
              </a:prstGeom>
            </p:spPr>
            <p:txBody>
              <a:bodyPr spcFirstLastPara="1" wrap="square" lIns="91425" tIns="91425" rIns="91425" bIns="91425" anchor="t" anchorCtr="0">
                <a:noAutofit/>
              </a:bodyPr>
              <a:lstStyle/>
              <a:p>
                <a:pPr marL="0" lvl="0" indent="0"/>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𝐼𝑛𝑠𝑒𝑟𝑡</m:t>
                      </m:r>
                      <m:r>
                        <a:rPr lang="en-US" sz="800" b="0" i="1" smtClean="0">
                          <a:latin typeface="Cambria Math" panose="02040503050406030204" pitchFamily="18" charset="0"/>
                        </a:rPr>
                        <m:t> </m:t>
                      </m:r>
                      <m:r>
                        <a:rPr lang="en-US" sz="800" b="0" i="1" smtClean="0">
                          <a:latin typeface="Cambria Math" panose="02040503050406030204" pitchFamily="18" charset="0"/>
                        </a:rPr>
                        <m:t>h𝑒𝑟𝑒</m:t>
                      </m:r>
                    </m:oMath>
                  </m:oMathPara>
                </a14:m>
                <a:endParaRPr sz="900" dirty="0"/>
              </a:p>
            </p:txBody>
          </p:sp>
        </mc:Choice>
        <mc:Fallback>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752162" y="1686125"/>
                <a:ext cx="2981741"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r>
              <a:rPr lang="en-US" sz="1200" dirty="0"/>
              <a:t>Charge-Charge: </a:t>
            </a:r>
            <a:r>
              <a:rPr lang="en-US" sz="1200" b="1" dirty="0"/>
              <a:t>formal</a:t>
            </a:r>
          </a:p>
          <a:p>
            <a:pPr algn="l">
              <a:buFont typeface="Arial" panose="020B0604020202020204" pitchFamily="34" charset="0"/>
              <a:buChar char="•"/>
            </a:pPr>
            <a:r>
              <a:rPr lang="en-US" sz="1200" dirty="0"/>
              <a:t>Dispersion</a:t>
            </a:r>
          </a:p>
          <a:p>
            <a:pPr algn="l">
              <a:buFont typeface="Arial" panose="020B0604020202020204" pitchFamily="34" charset="0"/>
              <a:buChar char="•"/>
            </a:pPr>
            <a:r>
              <a:rPr lang="en-US" sz="1200" dirty="0"/>
              <a:t>Overlap repulsion</a:t>
            </a:r>
          </a:p>
          <a:p>
            <a:pPr algn="l">
              <a:buFont typeface="Arial" panose="020B0604020202020204" pitchFamily="34" charset="0"/>
              <a:buChar char="•"/>
            </a:pPr>
            <a:r>
              <a:rPr lang="en-US" sz="1200" dirty="0"/>
              <a:t>Polarization</a:t>
            </a:r>
          </a:p>
          <a:p>
            <a:pPr algn="l">
              <a:buFont typeface="Arial" panose="020B0604020202020204" pitchFamily="34" charset="0"/>
              <a:buChar char="•"/>
            </a:pPr>
            <a:endParaRPr lang="en-US" sz="1200" dirty="0"/>
          </a:p>
        </p:txBody>
      </p:sp>
    </p:spTree>
    <p:extLst>
      <p:ext uri="{BB962C8B-B14F-4D97-AF65-F5344CB8AC3E}">
        <p14:creationId xmlns:p14="http://schemas.microsoft.com/office/powerpoint/2010/main" val="4164467335"/>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1098</Words>
  <Application>Microsoft Office PowerPoint</Application>
  <PresentationFormat>On-screen Show (16:9)</PresentationFormat>
  <Paragraphs>242</Paragraphs>
  <Slides>42</Slides>
  <Notes>42</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42</vt:i4>
      </vt:variant>
    </vt:vector>
  </HeadingPairs>
  <TitlesOfParts>
    <vt:vector size="60" baseType="lpstr">
      <vt:lpstr>Cambria Math</vt:lpstr>
      <vt:lpstr>Amatic SC</vt:lpstr>
      <vt:lpstr>Dosis SemiBold</vt:lpstr>
      <vt:lpstr>Hind Vadodara Light</vt:lpstr>
      <vt:lpstr>Teko Light</vt:lpstr>
      <vt:lpstr>Arial</vt:lpstr>
      <vt:lpstr>Roboto Condensed Light</vt:lpstr>
      <vt:lpstr>Hind Vadodara</vt:lpstr>
      <vt:lpstr>Nunito Light</vt:lpstr>
      <vt:lpstr>Raleway</vt:lpstr>
      <vt:lpstr>Hind Vadodara Medium</vt:lpstr>
      <vt:lpstr>Fira Sans Extra Condensed Medium</vt:lpstr>
      <vt:lpstr>Calibri</vt:lpstr>
      <vt:lpstr>Roboto Medium</vt:lpstr>
      <vt:lpstr>Proxima Nova Semibold</vt:lpstr>
      <vt:lpstr>Proxima Nova</vt:lpstr>
      <vt:lpstr>Science Fair Newsletter by Slidesgo</vt:lpstr>
      <vt:lpstr>SlidesGo Final Pages</vt:lpstr>
      <vt:lpstr>Interatomic potentials for oxide glasses </vt:lpstr>
      <vt:lpstr>TABLE OF CONTENTS</vt:lpstr>
      <vt:lpstr>Available interatomic models with charges</vt:lpstr>
      <vt:lpstr>01</vt:lpstr>
      <vt:lpstr>Characteristics of Rigid Ionic Models</vt:lpstr>
      <vt:lpstr>Born-Mayer-Huggins (1976 - 1985)</vt:lpstr>
      <vt:lpstr>Pedone Potential (PMMCS)</vt:lpstr>
      <vt:lpstr>Polarizable interatomic models</vt:lpstr>
      <vt:lpstr>Polarizable Ionic Model (PIM)</vt:lpstr>
      <vt:lpstr>Reactive Force-Fields</vt:lpstr>
      <vt:lpstr>ReaxFF Model</vt:lpstr>
      <vt:lpstr>Table comparing available models on LAMMPS</vt:lpstr>
      <vt:lpstr>THANKS</vt:lpstr>
      <vt:lpstr>IN BRIEF</vt:lpstr>
      <vt:lpstr>AWESOME WORDS</vt:lpstr>
      <vt:lpstr>NEWS</vt:lpstr>
      <vt:lpstr>OUR LOCATIONS</vt:lpstr>
      <vt:lpstr>WELCOME</vt:lpstr>
      <vt:lpstr>WELCOME</vt:lpstr>
      <vt:lpstr>EVENTS</vt:lpstr>
      <vt:lpstr>REVIEW OF PAST EVENTS</vt:lpstr>
      <vt:lpstr>MAY 04</vt:lpstr>
      <vt:lpstr>SNEAK PEEK</vt:lpstr>
      <vt:lpstr>CHEMISTRY ICONS</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Interatomic potentials for oxide glasses </dc:title>
  <cp:lastModifiedBy>Pitchapa Roongaraya</cp:lastModifiedBy>
  <cp:revision>10</cp:revision>
  <dcterms:modified xsi:type="dcterms:W3CDTF">2024-04-17T13:45:33Z</dcterms:modified>
</cp:coreProperties>
</file>